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8" r:id="rId4"/>
    <p:sldId id="258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70" r:id="rId14"/>
    <p:sldId id="273" r:id="rId15"/>
    <p:sldId id="278" r:id="rId16"/>
    <p:sldId id="275" r:id="rId17"/>
    <p:sldId id="274" r:id="rId18"/>
    <p:sldId id="276" r:id="rId19"/>
    <p:sldId id="277" r:id="rId20"/>
    <p:sldId id="271" r:id="rId21"/>
    <p:sldId id="272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5754ECE-DD54-4927-BC05-69A22B2FE767}">
          <p14:sldIdLst>
            <p14:sldId id="256"/>
            <p14:sldId id="257"/>
          </p14:sldIdLst>
        </p14:section>
        <p14:section name="PBT" id="{BA44FEB1-F821-4BB2-8E03-C909A7344FBB}">
          <p14:sldIdLst>
            <p14:sldId id="268"/>
            <p14:sldId id="258"/>
            <p14:sldId id="269"/>
            <p14:sldId id="260"/>
            <p14:sldId id="261"/>
            <p14:sldId id="262"/>
            <p14:sldId id="263"/>
            <p14:sldId id="264"/>
            <p14:sldId id="265"/>
            <p14:sldId id="267"/>
          </p14:sldIdLst>
        </p14:section>
        <p14:section name="Tráfico" id="{15B0C980-1FDD-4C76-933E-968CC936B21A}">
          <p14:sldIdLst>
            <p14:sldId id="270"/>
            <p14:sldId id="273"/>
            <p14:sldId id="278"/>
            <p14:sldId id="275"/>
            <p14:sldId id="274"/>
            <p14:sldId id="276"/>
            <p14:sldId id="277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AFA1C-876D-44F4-8418-8B1B238457F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536DF-DC07-4C85-823C-23DAAA08A8F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663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536DF-DC07-4C85-823C-23DAAA08A8F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036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alphaModFix amt="63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46EE5-2C12-4A27-B528-82428F39A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3CCC4C-DC92-405B-986B-9CC4D1D85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CDF7E3-F07D-4670-B6C1-A6D602FC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59BBF-1155-4DD3-9DBC-B8FE7580A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2B316A-EF34-4D95-B9CF-5966FD6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08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C9D8D-4B54-4C2C-A868-53FBC8E7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A506181-F23D-4765-ABC3-B47F6D477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38ABD-D455-4360-BF18-E2C9EF905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D52880-A361-42FC-BB83-A3834FD1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FE878F-D273-4B0B-AF21-980B9C2E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48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53B315-BEC2-43A4-A719-6EAD0640C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5A3A8A3-EA44-4A4B-ABCA-814F46431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A6FA43-D3BA-4FDE-B2A0-7A6FCB81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9852FF-A0FC-4376-B27A-B6A0E49F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2E359E-07E0-48F5-8A9E-1D23D133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9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473DA-1F9C-4FA8-A198-8CD2DFF4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D1571-454A-4650-9916-D9C377FB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151818-5267-423C-9046-9EFC802E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31DFE-3A35-40E6-8468-5589C54A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AC16F5-D017-400B-9041-1E9ECD01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6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82F1E-B84F-410C-8990-AC3C8D08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CCF32F-62E9-4706-8462-991533BAE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753B23-E864-453D-B86E-CBAEE4C1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A61BA-3B20-46F6-BCDF-8A8C40790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F32B0C-2E00-4C2B-9D5E-0C8748E8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93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A4C50-70AA-4BD4-B4A0-82D83DCC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E9B511-063F-494E-AA27-E88CDCB1B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FF2769-9C82-49D3-8AAD-A3FD7A946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0BE2AE-3006-4341-A0EF-1C31002F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78150D-7144-4E65-941B-A0321121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898CD9-6644-45E3-9270-7A838D3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3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96700-518D-421C-ACDC-5F5548C62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0CFD40-0C9E-48EE-BFB7-1C91FE6A8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006DE3-07AB-4864-93A9-0EEAB30E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11D0E-7D4B-40AB-8779-7B4593921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0953DA-4BA8-4CFB-B941-E010CFF2A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C1806D2-D897-42A4-93C8-1ACEEDEE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5A01ECC-A424-481F-A5D0-69A9C9550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0149DBB-8C91-4BF9-A27B-47AE04C8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11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7CFA3-341F-47F3-BD2C-AE0D1548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821DE7-BEB0-4F15-974B-1BEC2DBD4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54F3C-F6B1-4380-9330-B16D9876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EDF807-E05F-4529-9764-98277A31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1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573C7C9-5170-4FC1-83AB-E14086D6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642008-F9AD-4BEE-A5D9-BC0BF8C5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A45BF5-994A-4D3D-B90E-0E2B1CF1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72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200D0-6D78-49DA-BC41-F002EDE3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83CF2E-345C-4D84-A52B-08D6B0269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C55534-F767-41E3-8D48-4D51BCDB4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D18293-414A-40F6-8289-4859976D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428CE4-4576-426E-8D8D-32F9E62E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B77394-17DA-49F2-B9E9-80995FD4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34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20939-752C-4B33-8CC3-9FDEDBC4C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2009CB1-6465-4CB7-8C78-62A16313B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83D680-A587-4D47-BDDB-A3CDB0EE9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B8736D-0F81-48D8-86D0-DF238CC3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EAAD2-9EBF-4CA0-A9ED-D965A929E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E68E6E-A897-466F-8A05-EBFEBC2E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08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A291712-D713-4D4E-871C-D661DA40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AE696A-01AC-4E09-B5F9-CAB67EB1F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F13F63-7225-4117-927F-2DDD96352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FB79F-739E-4491-8A19-B8636374FE0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25045-F6CB-4957-AC39-607C1B2CB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118344-D610-4D44-80A7-8F6271C4D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E0A8B-D21F-4FA7-87BA-10ED2E47DC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94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DlBiW7aasWg?start=84&amp;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36B246AF-0A6B-4023-9D23-740775958B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062626"/>
          </a:xfrm>
          <a:solidFill>
            <a:srgbClr val="FFFFFF">
              <a:alpha val="80000"/>
            </a:srgbClr>
          </a:solidFill>
        </p:spPr>
        <p:txBody>
          <a:bodyPr anchor="ctr"/>
          <a:lstStyle/>
          <a:p>
            <a:pPr lvl="0"/>
            <a:r>
              <a:rPr lang="de-DE" sz="5400" dirty="0">
                <a:latin typeface="Arial" pitchFamily="34"/>
                <a:cs typeface="Arial" pitchFamily="34"/>
              </a:rPr>
              <a:t>CE </a:t>
            </a:r>
            <a:r>
              <a:rPr lang="de-DE" sz="5400" dirty="0" err="1">
                <a:latin typeface="Arial" pitchFamily="34"/>
                <a:cs typeface="Arial" pitchFamily="34"/>
              </a:rPr>
              <a:t>aplicada</a:t>
            </a:r>
            <a:r>
              <a:rPr lang="de-DE" sz="5400" dirty="0">
                <a:latin typeface="Arial" pitchFamily="34"/>
                <a:cs typeface="Arial" pitchFamily="34"/>
              </a:rPr>
              <a:t> al </a:t>
            </a:r>
            <a:r>
              <a:rPr lang="de-DE" sz="5400" dirty="0" err="1">
                <a:latin typeface="Arial" pitchFamily="34"/>
                <a:cs typeface="Arial" pitchFamily="34"/>
              </a:rPr>
              <a:t>transporte</a:t>
            </a:r>
            <a:r>
              <a:rPr lang="de-DE" sz="5400" dirty="0">
                <a:latin typeface="Arial" pitchFamily="34"/>
                <a:cs typeface="Arial" pitchFamily="34"/>
              </a:rPr>
              <a:t> </a:t>
            </a:r>
            <a:r>
              <a:rPr lang="de-DE" sz="5400" dirty="0" err="1">
                <a:latin typeface="Arial" pitchFamily="34"/>
                <a:cs typeface="Arial" pitchFamily="34"/>
              </a:rPr>
              <a:t>físico</a:t>
            </a:r>
            <a:endParaRPr lang="de-DE" sz="5400" dirty="0">
              <a:latin typeface="Arial" pitchFamily="34"/>
              <a:cs typeface="Arial" pitchFamily="34"/>
            </a:endParaRP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D3A151ED-470C-4560-8C51-FDFF00DEECFE}"/>
              </a:ext>
            </a:extLst>
          </p:cNvPr>
          <p:cNvSpPr txBox="1">
            <a:spLocks/>
          </p:cNvSpPr>
          <p:nvPr/>
        </p:nvSpPr>
        <p:spPr>
          <a:xfrm>
            <a:off x="1645927" y="4140993"/>
            <a:ext cx="9022073" cy="120888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itchFamily="34"/>
                <a:cs typeface="Arial" pitchFamily="34"/>
              </a:rPr>
              <a:t>Vadim Budagov, Willow Maui García</a:t>
            </a:r>
          </a:p>
          <a:p>
            <a:r>
              <a:rPr lang="de-DE" dirty="0" err="1">
                <a:latin typeface="Arial" pitchFamily="34"/>
                <a:cs typeface="Arial" pitchFamily="34"/>
              </a:rPr>
              <a:t>Computación</a:t>
            </a:r>
            <a:r>
              <a:rPr lang="de-DE" dirty="0">
                <a:latin typeface="Arial" pitchFamily="34"/>
                <a:cs typeface="Arial" pitchFamily="34"/>
              </a:rPr>
              <a:t> Neuronal y </a:t>
            </a:r>
            <a:r>
              <a:rPr lang="de-DE" dirty="0" err="1">
                <a:latin typeface="Arial" pitchFamily="34"/>
                <a:cs typeface="Arial" pitchFamily="34"/>
              </a:rPr>
              <a:t>Evolutiva</a:t>
            </a:r>
            <a:endParaRPr lang="de-DE" dirty="0"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31884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32176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1. Population </a:t>
            </a:r>
            <a:r>
              <a:rPr lang="de-DE" sz="4000" dirty="0" err="1">
                <a:latin typeface="Arial" pitchFamily="34"/>
                <a:cs typeface="Arial" pitchFamily="34"/>
              </a:rPr>
              <a:t>Based</a:t>
            </a:r>
            <a:r>
              <a:rPr lang="de-DE" sz="4000" dirty="0">
                <a:latin typeface="Arial" pitchFamily="34"/>
                <a:cs typeface="Arial" pitchFamily="34"/>
              </a:rPr>
              <a:t> Training (PBT)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5E89076-A9DA-47A9-B397-B8A6022A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" y="2080829"/>
            <a:ext cx="10515600" cy="4474206"/>
          </a:xfrm>
          <a:prstGeom prst="rect">
            <a:avLst/>
          </a:prstGeom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EEBA6D33-6F35-471F-9FD3-BD612437D309}"/>
              </a:ext>
            </a:extLst>
          </p:cNvPr>
          <p:cNvSpPr txBox="1">
            <a:spLocks/>
          </p:cNvSpPr>
          <p:nvPr/>
        </p:nvSpPr>
        <p:spPr>
          <a:xfrm>
            <a:off x="838193" y="893856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600" i="1" dirty="0" err="1">
                <a:latin typeface="Arial" pitchFamily="34"/>
                <a:cs typeface="Arial" pitchFamily="34"/>
              </a:rPr>
              <a:t>Algoritmo</a:t>
            </a:r>
            <a:endParaRPr lang="de-DE" sz="2600" i="1" dirty="0">
              <a:latin typeface="Arial" pitchFamily="34"/>
              <a:cs typeface="Arial" pitchFamily="34"/>
            </a:endParaRP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960A33AC-85AF-4566-BC0E-E0F4619777CB}"/>
              </a:ext>
            </a:extLst>
          </p:cNvPr>
          <p:cNvSpPr/>
          <p:nvPr/>
        </p:nvSpPr>
        <p:spPr>
          <a:xfrm>
            <a:off x="1350192" y="3445870"/>
            <a:ext cx="705081" cy="174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ADE735B-F7D6-43D3-AEAF-461E35829E31}"/>
              </a:ext>
            </a:extLst>
          </p:cNvPr>
          <p:cNvSpPr/>
          <p:nvPr/>
        </p:nvSpPr>
        <p:spPr>
          <a:xfrm>
            <a:off x="1849034" y="3667790"/>
            <a:ext cx="705081" cy="174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51413A74-F37B-48A5-B760-858444DAEDA4}"/>
              </a:ext>
            </a:extLst>
          </p:cNvPr>
          <p:cNvSpPr/>
          <p:nvPr/>
        </p:nvSpPr>
        <p:spPr>
          <a:xfrm>
            <a:off x="2201574" y="4216889"/>
            <a:ext cx="705081" cy="174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8B55D61-8A03-4E3F-8389-0A27FC2DA951}"/>
              </a:ext>
            </a:extLst>
          </p:cNvPr>
          <p:cNvSpPr/>
          <p:nvPr/>
        </p:nvSpPr>
        <p:spPr>
          <a:xfrm>
            <a:off x="1496493" y="5222373"/>
            <a:ext cx="705081" cy="174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B4AF998D-88DB-4644-A7D9-C395635C1F31}"/>
              </a:ext>
            </a:extLst>
          </p:cNvPr>
          <p:cNvSpPr/>
          <p:nvPr/>
        </p:nvSpPr>
        <p:spPr>
          <a:xfrm>
            <a:off x="787781" y="6032319"/>
            <a:ext cx="705081" cy="1740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2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" grpId="0" animBg="1"/>
      <p:bldP spid="16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32176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1. Population </a:t>
            </a:r>
            <a:r>
              <a:rPr lang="de-DE" sz="4000" dirty="0" err="1">
                <a:latin typeface="Arial" pitchFamily="34"/>
                <a:cs typeface="Arial" pitchFamily="34"/>
              </a:rPr>
              <a:t>Based</a:t>
            </a:r>
            <a:r>
              <a:rPr lang="de-DE" sz="4000" dirty="0">
                <a:latin typeface="Arial" pitchFamily="34"/>
                <a:cs typeface="Arial" pitchFamily="34"/>
              </a:rPr>
              <a:t> Training (PBT)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38193" y="1045244"/>
            <a:ext cx="10515600" cy="62262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  <a:endParaRPr lang="de-DE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nlinemedien 3" title="A generalized framework for population based training">
            <a:hlinkClick r:id="" action="ppaction://media"/>
            <a:extLst>
              <a:ext uri="{FF2B5EF4-FFF2-40B4-BE49-F238E27FC236}">
                <a16:creationId xmlns:a16="http://schemas.microsoft.com/office/drawing/2014/main" id="{D250422F-ECC9-4C41-814A-D94D8AB6E3B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23211" y="1744983"/>
            <a:ext cx="8745564" cy="49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4095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32176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1. Population </a:t>
            </a:r>
            <a:r>
              <a:rPr lang="de-DE" sz="4000" dirty="0" err="1">
                <a:latin typeface="Arial" pitchFamily="34"/>
                <a:cs typeface="Arial" pitchFamily="34"/>
              </a:rPr>
              <a:t>Based</a:t>
            </a:r>
            <a:r>
              <a:rPr lang="de-DE" sz="4000" dirty="0">
                <a:latin typeface="Arial" pitchFamily="34"/>
                <a:cs typeface="Arial" pitchFamily="34"/>
              </a:rPr>
              <a:t> Training (PBT)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38193" y="1045244"/>
            <a:ext cx="10515600" cy="62262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  <a:endParaRPr lang="de-DE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53157EF-B965-4B57-8B8F-29C3C5BCC817}"/>
              </a:ext>
            </a:extLst>
          </p:cNvPr>
          <p:cNvSpPr txBox="1">
            <a:spLocks/>
          </p:cNvSpPr>
          <p:nvPr/>
        </p:nvSpPr>
        <p:spPr>
          <a:xfrm>
            <a:off x="838192" y="1840599"/>
            <a:ext cx="3171947" cy="465359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PBT ahorra tiempo y recursos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Hiperparámetros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dynámicos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Ninguna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intervención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en la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construcción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7D255E5-3531-41EC-9C1A-C6AAEE6FB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90" y="1835356"/>
            <a:ext cx="6984768" cy="46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173689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2. </a:t>
            </a:r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Algoritmo genético para la optimización del control del tráfico</a:t>
            </a:r>
            <a:r>
              <a:rPr lang="de-DE" sz="4000" dirty="0">
                <a:latin typeface="Arial" pitchFamily="34"/>
                <a:cs typeface="Arial" pitchFamily="34"/>
              </a:rPr>
              <a:t> 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38193" y="1426398"/>
            <a:ext cx="10515600" cy="50729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dirty="0"/>
              <a:t>El algoritmo desarrollado en el artículo consiste en un algoritmo genético diseñado para el control del tráfico a través de la señalización, pero lo que le hace realmente especial es que está implementado con algoritmos genéticos y es capaz de en situaciones de incidentes de tráfico, como pueden ser accidentes, es capaz de reorganizar las señales para obtener un flujo hasta un 40% más eficiente que otros algoritmos que no tienen implementada esta característica. </a:t>
            </a:r>
          </a:p>
        </p:txBody>
      </p:sp>
    </p:spTree>
    <p:extLst>
      <p:ext uri="{BB962C8B-B14F-4D97-AF65-F5344CB8AC3E}">
        <p14:creationId xmlns:p14="http://schemas.microsoft.com/office/powerpoint/2010/main" val="402779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173689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2. </a:t>
            </a:r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Algoritmo genético para la optimización del control del tráfico</a:t>
            </a:r>
            <a:r>
              <a:rPr lang="de-DE" sz="4000" dirty="0">
                <a:latin typeface="Arial" pitchFamily="34"/>
                <a:cs typeface="Arial" pitchFamily="34"/>
              </a:rPr>
              <a:t> 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4909351" y="1399765"/>
            <a:ext cx="6444442" cy="50729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40000"/>
              </a:lnSpc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Descripción técnica del problema</a:t>
            </a:r>
          </a:p>
          <a:p>
            <a:r>
              <a:rPr lang="es-ES" dirty="0"/>
              <a:t>La ecuación 2 representa la relación entre el flujo de ruta y el flujo de enlaces.</a:t>
            </a:r>
          </a:p>
          <a:p>
            <a:r>
              <a:rPr lang="es-ES" dirty="0"/>
              <a:t>La ecuación 3 muestra la conservación del flujo.</a:t>
            </a:r>
          </a:p>
          <a:p>
            <a:r>
              <a:rPr lang="es-ES" dirty="0"/>
              <a:t>La ecuación 5 restringe el límite de flujo en los enlaces.</a:t>
            </a:r>
          </a:p>
          <a:p>
            <a:r>
              <a:rPr lang="es-ES" dirty="0"/>
              <a:t>La ecuación 5 hace que el flujo de los enlaces no sea 0.</a:t>
            </a:r>
          </a:p>
          <a:p>
            <a:r>
              <a:rPr lang="es-ES" dirty="0"/>
              <a:t>La definición de </a:t>
            </a:r>
            <a:r>
              <a:rPr lang="es-ES" dirty="0" err="1"/>
              <a:t>green</a:t>
            </a:r>
            <a:r>
              <a:rPr lang="es-ES" dirty="0"/>
              <a:t> </a:t>
            </a:r>
            <a:r>
              <a:rPr lang="es-ES" dirty="0" err="1"/>
              <a:t>split</a:t>
            </a:r>
            <a:r>
              <a:rPr lang="es-ES" dirty="0"/>
              <a:t> es la cantidad de tiempo que un semáforo está en verde para un enlace en una intersección señalizada.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40000"/>
              </a:lnSpc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C0EE98-69D7-4491-BD8A-A474BB37EF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" y="1399765"/>
            <a:ext cx="36480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0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173689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2. </a:t>
            </a:r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Algoritmo genético para la optimización del control del tráfico</a:t>
            </a:r>
            <a:r>
              <a:rPr lang="de-DE" sz="4000" dirty="0">
                <a:latin typeface="Arial" pitchFamily="34"/>
                <a:cs typeface="Arial" pitchFamily="34"/>
              </a:rPr>
              <a:t> 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38193" y="1426398"/>
            <a:ext cx="10515600" cy="50729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b="1" dirty="0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</a:p>
          <a:p>
            <a:r>
              <a:rPr lang="es-ES" sz="2800" dirty="0"/>
              <a:t>El Genotipo de los individuos representa el tiempo que dura cada fase de cada intersección.</a:t>
            </a:r>
          </a:p>
          <a:p>
            <a:r>
              <a:rPr lang="es-ES" sz="2800" dirty="0"/>
              <a:t>La función de fitness es:</a:t>
            </a:r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r>
              <a:rPr lang="es-ES" sz="2800" dirty="0"/>
              <a:t>Es decir, busca minimizar el tiempo </a:t>
            </a:r>
            <a:r>
              <a:rPr lang="es-ES" sz="2800"/>
              <a:t>de viaje.</a:t>
            </a:r>
            <a:endParaRPr lang="es-ES" sz="2800" dirty="0"/>
          </a:p>
          <a:p>
            <a:endParaRPr lang="es-ES" sz="2800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F31AC7-6431-4AF0-AE99-04B145A710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2408" y="3531636"/>
            <a:ext cx="6270171" cy="115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173689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2. </a:t>
            </a:r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Algoritmo genético para la optimización del control del tráfico</a:t>
            </a:r>
            <a:r>
              <a:rPr lang="de-DE" sz="4000" dirty="0">
                <a:latin typeface="Arial" pitchFamily="34"/>
                <a:cs typeface="Arial" pitchFamily="34"/>
              </a:rPr>
              <a:t> 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4660777" y="1408643"/>
            <a:ext cx="6693016" cy="50729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b="1" dirty="0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  <a:r>
              <a:rPr lang="es-ES" dirty="0"/>
              <a:t> </a:t>
            </a:r>
          </a:p>
          <a:p>
            <a:pPr lvl="0"/>
            <a:r>
              <a:rPr lang="es-ES" b="1" dirty="0"/>
              <a:t>1 Preparar los inputs:</a:t>
            </a:r>
            <a:endParaRPr lang="es-ES" dirty="0"/>
          </a:p>
          <a:p>
            <a:r>
              <a:rPr lang="es-ES" dirty="0"/>
              <a:t>Se determinan los distintos parámetros de la red para tener una convergencia rápida con un bajo coste computacional.</a:t>
            </a:r>
          </a:p>
          <a:p>
            <a:pPr lvl="0"/>
            <a:r>
              <a:rPr lang="es-ES" b="1" dirty="0"/>
              <a:t>2 Inicialización</a:t>
            </a:r>
            <a:endParaRPr lang="es-ES" dirty="0"/>
          </a:p>
          <a:p>
            <a:r>
              <a:rPr lang="es-ES" dirty="0"/>
              <a:t>Se inicializa la población con individuos aleatorios</a:t>
            </a:r>
          </a:p>
          <a:p>
            <a:pPr lvl="0"/>
            <a:r>
              <a:rPr lang="es-ES" b="1" dirty="0"/>
              <a:t>3 Cálculo del fitness:</a:t>
            </a:r>
            <a:endParaRPr lang="es-ES" dirty="0"/>
          </a:p>
          <a:p>
            <a:r>
              <a:rPr lang="es-ES" dirty="0"/>
              <a:t>Para cada individuo se calcula el fitness. Para ello se usa AIMSUM y en la primera llamada se le inicializa.</a:t>
            </a:r>
          </a:p>
          <a:p>
            <a:pPr>
              <a:lnSpc>
                <a:spcPct val="14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027D61-68F0-48A9-9C10-432A625C5A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" y="1408643"/>
            <a:ext cx="3648075" cy="51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0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173689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2. </a:t>
            </a:r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Algoritmo genético para la optimización del control del tráfico</a:t>
            </a:r>
            <a:r>
              <a:rPr lang="de-DE" sz="4000" dirty="0">
                <a:latin typeface="Arial" pitchFamily="34"/>
                <a:cs typeface="Arial" pitchFamily="34"/>
              </a:rPr>
              <a:t> 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4660777" y="1408643"/>
            <a:ext cx="6693016" cy="50729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b="1" dirty="0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s-ES" b="1" dirty="0"/>
              <a:t>4 Se comprueba si se han realizado el máximo de iteraciones:</a:t>
            </a:r>
            <a:endParaRPr lang="es-ES" dirty="0"/>
          </a:p>
          <a:p>
            <a:r>
              <a:rPr lang="es-ES" dirty="0"/>
              <a:t>Si no es así se continua con los siguientes pasos.</a:t>
            </a:r>
          </a:p>
          <a:p>
            <a:pPr lvl="0"/>
            <a:r>
              <a:rPr lang="es-ES" b="1" dirty="0"/>
              <a:t>5 Selección por torneo:</a:t>
            </a:r>
            <a:endParaRPr lang="es-ES" dirty="0"/>
          </a:p>
          <a:p>
            <a:r>
              <a:rPr lang="es-ES" dirty="0"/>
              <a:t>Con una selección por torne se escogen dos individuos, que han sido seleccionados como el de mayor fitness tras seleccionar a dos aleatorios.</a:t>
            </a:r>
          </a:p>
          <a:p>
            <a:pPr lvl="0"/>
            <a:r>
              <a:rPr lang="es-ES" b="1" dirty="0"/>
              <a:t>6 Cruce:</a:t>
            </a:r>
            <a:endParaRPr lang="es-ES" dirty="0"/>
          </a:p>
          <a:p>
            <a:r>
              <a:rPr lang="es-ES" dirty="0"/>
              <a:t>Entre los dos individuos del paso anterior, con una probabilidad prefijada, se seleccionan valores del cromosoma de uno u otro individuo.</a:t>
            </a:r>
          </a:p>
          <a:p>
            <a:pPr>
              <a:lnSpc>
                <a:spcPct val="14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027D61-68F0-48A9-9C10-432A625C5A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" y="1408643"/>
            <a:ext cx="3648075" cy="51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2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173689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2. </a:t>
            </a:r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Algoritmo genético para la optimización del control del tráfico</a:t>
            </a:r>
            <a:r>
              <a:rPr lang="de-DE" sz="4000" dirty="0">
                <a:latin typeface="Arial" pitchFamily="34"/>
                <a:cs typeface="Arial" pitchFamily="34"/>
              </a:rPr>
              <a:t> 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4660777" y="1408643"/>
            <a:ext cx="6693016" cy="50729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b="1" dirty="0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s-ES" b="1" dirty="0"/>
              <a:t>8 Mutación:</a:t>
            </a:r>
            <a:endParaRPr lang="es-ES" dirty="0"/>
          </a:p>
          <a:p>
            <a:r>
              <a:rPr lang="es-ES" dirty="0"/>
              <a:t>Con una probabilidad prefijada se cambia una de las fases de una intersección del individuo saliente del cruce</a:t>
            </a:r>
          </a:p>
          <a:p>
            <a:pPr lvl="0"/>
            <a:r>
              <a:rPr lang="es-ES" b="1" dirty="0"/>
              <a:t>9 Optimización:</a:t>
            </a:r>
            <a:endParaRPr lang="es-ES" dirty="0"/>
          </a:p>
          <a:p>
            <a:r>
              <a:rPr lang="es-ES" dirty="0"/>
              <a:t>Se continua con la siguiente generación volviendo al paso 3.</a:t>
            </a:r>
          </a:p>
          <a:p>
            <a:pPr>
              <a:lnSpc>
                <a:spcPct val="14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027D61-68F0-48A9-9C10-432A625C5A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" y="1408643"/>
            <a:ext cx="3648075" cy="51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173689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2. </a:t>
            </a:r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Algoritmo genético para la optimización del control del tráfico</a:t>
            </a:r>
            <a:r>
              <a:rPr lang="de-DE" sz="4000" dirty="0">
                <a:latin typeface="Arial" pitchFamily="34"/>
                <a:cs typeface="Arial" pitchFamily="34"/>
              </a:rPr>
              <a:t> 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38193" y="1018025"/>
            <a:ext cx="10515600" cy="185834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b="1" dirty="0"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  <a:p>
            <a:pPr>
              <a:lnSpc>
                <a:spcPct val="140000"/>
              </a:lnSpc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Para demostrar la efectividad del algoritmo se realizaron tres pruebas sobre los mismos datos de configuración:</a:t>
            </a:r>
          </a:p>
          <a:p>
            <a:pPr>
              <a:lnSpc>
                <a:spcPct val="140000"/>
              </a:lnSpc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CAED4BF-DEA9-423D-8CA7-592ABBCAA8F7}"/>
              </a:ext>
            </a:extLst>
          </p:cNvPr>
          <p:cNvSpPr txBox="1">
            <a:spLocks/>
          </p:cNvSpPr>
          <p:nvPr/>
        </p:nvSpPr>
        <p:spPr>
          <a:xfrm>
            <a:off x="838193" y="3052466"/>
            <a:ext cx="3385713" cy="235403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b="1" dirty="0">
                <a:latin typeface="Arial" panose="020B0604020202020204" pitchFamily="34" charset="0"/>
                <a:cs typeface="Arial" panose="020B0604020202020204" pitchFamily="34" charset="0"/>
              </a:rPr>
              <a:t>Prueba 1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Se ejecuta el algoritmo en situaciones normales. Se obtiene una solución con un fitness de </a:t>
            </a:r>
            <a:r>
              <a:rPr lang="es-ES" sz="1600" dirty="0"/>
              <a:t>22.41.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B5B144D-9B93-477F-834C-6F8B6CD0F53D}"/>
              </a:ext>
            </a:extLst>
          </p:cNvPr>
          <p:cNvSpPr txBox="1">
            <a:spLocks/>
          </p:cNvSpPr>
          <p:nvPr/>
        </p:nvSpPr>
        <p:spPr>
          <a:xfrm>
            <a:off x="4403136" y="3052466"/>
            <a:ext cx="3385713" cy="235403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b="1" dirty="0">
                <a:latin typeface="Arial" panose="020B0604020202020204" pitchFamily="34" charset="0"/>
                <a:cs typeface="Arial" panose="020B0604020202020204" pitchFamily="34" charset="0"/>
              </a:rPr>
              <a:t>Prueba 2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prueba la solución anterior para una situación con un accidente de tráfico. Se obtiene un fitness de </a:t>
            </a:r>
            <a:r>
              <a:rPr lang="es-ES" sz="1600" dirty="0">
                <a:solidFill>
                  <a:prstClr val="black"/>
                </a:solidFill>
              </a:rPr>
              <a:t>47.37 .</a:t>
            </a:r>
            <a:endParaRPr lang="de-DE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817B646-5DAC-43EB-B75A-DDB46BDDB595}"/>
              </a:ext>
            </a:extLst>
          </p:cNvPr>
          <p:cNvSpPr txBox="1">
            <a:spLocks/>
          </p:cNvSpPr>
          <p:nvPr/>
        </p:nvSpPr>
        <p:spPr>
          <a:xfrm>
            <a:off x="7968079" y="3052466"/>
            <a:ext cx="3385713" cy="235403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b="1" dirty="0">
                <a:latin typeface="Arial" panose="020B0604020202020204" pitchFamily="34" charset="0"/>
                <a:cs typeface="Arial" panose="020B0604020202020204" pitchFamily="34" charset="0"/>
              </a:rPr>
              <a:t>Prueba 3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ejecuta el algoritmo en la situación anterior. Se obtiene un fitness de </a:t>
            </a: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28.24 .</a:t>
            </a:r>
            <a:endParaRPr lang="de-DE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3BA9744-D1B7-43D9-976A-E0993FEE9E47}"/>
              </a:ext>
            </a:extLst>
          </p:cNvPr>
          <p:cNvSpPr txBox="1">
            <a:spLocks/>
          </p:cNvSpPr>
          <p:nvPr/>
        </p:nvSpPr>
        <p:spPr>
          <a:xfrm>
            <a:off x="838193" y="5681709"/>
            <a:ext cx="10515600" cy="830063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Es decir, se prueba que el algoritmo es eficaz para la optimización en accidentes.</a:t>
            </a:r>
          </a:p>
        </p:txBody>
      </p:sp>
    </p:spTree>
    <p:extLst>
      <p:ext uri="{BB962C8B-B14F-4D97-AF65-F5344CB8AC3E}">
        <p14:creationId xmlns:p14="http://schemas.microsoft.com/office/powerpoint/2010/main" val="96966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203" y="365129"/>
            <a:ext cx="10515600" cy="132555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atin typeface="Arial" pitchFamily="34"/>
                <a:cs typeface="Arial" pitchFamily="34"/>
              </a:rPr>
              <a:t>El </a:t>
            </a:r>
            <a:r>
              <a:rPr lang="de-DE" sz="4000" dirty="0" err="1">
                <a:latin typeface="Arial" pitchFamily="34"/>
                <a:cs typeface="Arial" pitchFamily="34"/>
              </a:rPr>
              <a:t>Contenido</a:t>
            </a:r>
            <a:endParaRPr lang="de-DE" sz="4000" dirty="0">
              <a:latin typeface="Arial" pitchFamily="34"/>
              <a:cs typeface="Arial" pitchFamily="34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38193" y="1852903"/>
            <a:ext cx="10515600" cy="463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40000"/>
              </a:lnSpc>
              <a:buFont typeface="Calibri Ligh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Population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Training (PBT)</a:t>
            </a:r>
          </a:p>
          <a:p>
            <a:pPr marL="971550" lvl="1" indent="-514350" algn="l">
              <a:lnSpc>
                <a:spcPct val="140000"/>
              </a:lnSpc>
              <a:buFont typeface="+mj-lt"/>
              <a:buAutoNum type="alphaL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Descripción técnica del problema</a:t>
            </a:r>
          </a:p>
          <a:p>
            <a:pPr marL="971550" lvl="1" indent="-514350" algn="l">
              <a:lnSpc>
                <a:spcPct val="140000"/>
              </a:lnSpc>
              <a:buFont typeface="+mj-lt"/>
              <a:buAutoNum type="alphaLcPeriod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71550" lvl="1" indent="-514350" algn="l">
              <a:lnSpc>
                <a:spcPct val="140000"/>
              </a:lnSpc>
              <a:buFont typeface="+mj-lt"/>
              <a:buAutoNum type="alphaLcPeriod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lnSpc>
                <a:spcPct val="140000"/>
              </a:lnSpc>
              <a:buFont typeface="Calibri Light"/>
              <a:buAutoNum type="arabicPeriod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Algoritmo genético para la optimización del control del tráfico</a:t>
            </a:r>
          </a:p>
          <a:p>
            <a:pPr marL="971550" lvl="1" indent="-514350" algn="l">
              <a:lnSpc>
                <a:spcPct val="140000"/>
              </a:lnSpc>
              <a:buFont typeface="+mj-lt"/>
              <a:buAutoNum type="alphaL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Descripción técnica del problema</a:t>
            </a:r>
          </a:p>
          <a:p>
            <a:pPr marL="971550" lvl="1" indent="-514350" algn="l">
              <a:lnSpc>
                <a:spcPct val="140000"/>
              </a:lnSpc>
              <a:buFont typeface="+mj-lt"/>
              <a:buAutoNum type="alphaLcPeriod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</a:p>
          <a:p>
            <a:pPr marL="971550" lvl="1" indent="-514350" algn="l">
              <a:lnSpc>
                <a:spcPct val="140000"/>
              </a:lnSpc>
              <a:buFont typeface="+mj-lt"/>
              <a:buAutoNum type="alphaLcPeriod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Conclusión  </a:t>
            </a:r>
          </a:p>
          <a:p>
            <a:pPr marL="514350" indent="-514350" algn="l">
              <a:lnSpc>
                <a:spcPct val="140000"/>
              </a:lnSpc>
              <a:buFont typeface="Calibri Light"/>
              <a:buAutoNum type="arabicPeriod"/>
            </a:pP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Bibliografía</a:t>
            </a: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0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219465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de-DE" sz="4000" dirty="0">
                <a:latin typeface="Arial" pitchFamily="34"/>
                <a:cs typeface="Arial" pitchFamily="34"/>
              </a:rPr>
              <a:t>3. </a:t>
            </a:r>
            <a:r>
              <a:rPr lang="de-DE" sz="4000" dirty="0" err="1">
                <a:latin typeface="Arial" pitchFamily="34"/>
                <a:cs typeface="Arial" pitchFamily="34"/>
              </a:rPr>
              <a:t>Bibliografía</a:t>
            </a:r>
            <a:endParaRPr lang="de-DE" sz="4000" dirty="0">
              <a:latin typeface="Arial" pitchFamily="34"/>
              <a:cs typeface="Arial" pitchFamily="34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38193" y="1399765"/>
            <a:ext cx="10515600" cy="50729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Autores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: Max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Jaderberg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Valentin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Dalibard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Simon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Osindero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Wojciech M. Czarnecki, Jeff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Donahue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Ali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Razavi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Oriol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Vinyals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Tim Green, Iain Dunning, Karen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Simonyan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Chrisantha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Fernando, Koray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Kavukcuoglu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. (2019) Deep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/ London, UK. 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Population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Training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Networks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viewed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on 07.12.2019 [Online].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: (https://arxiv.org/pdf/1711.09846.pdf)</a:t>
            </a:r>
          </a:p>
          <a:p>
            <a:pPr algn="just">
              <a:lnSpc>
                <a:spcPct val="140000"/>
              </a:lnSpc>
            </a:pP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Autores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Yu-hsin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Chen y Matthieu Devin de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Waymo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y Ali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Razavi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Ang Li,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Sibon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Li, Ola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Spyra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Pramod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Gupta and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Oriol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Vinyals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de DeepMind. (2019)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evolutionary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capable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self-driving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cars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viewed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on 07.12.2019 [Online].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: (https://deepmind.com/blog/article/how-evolutionary-selection-can-train-more-capable-self-driving-cars)</a:t>
            </a:r>
          </a:p>
          <a:p>
            <a:pPr algn="just">
              <a:lnSpc>
                <a:spcPct val="140000"/>
              </a:lnSpc>
            </a:pP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Autores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: Ang Li, Ola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Spyra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Sagi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Perel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Valentin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Dalibard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Max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Jaderberg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Chenjie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Gu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David Budden, Tim Harley and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Pramod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Gupta. (2019) 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generalized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population-based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viewewd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on 07.12.19 [Online]. Available: (https://www.youtube.com/watch?v=DlBiW7aasWg)</a:t>
            </a:r>
          </a:p>
          <a:p>
            <a:pPr algn="just">
              <a:lnSpc>
                <a:spcPct val="140000"/>
              </a:lnSpc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Traffic signal control optimization under severe incident conditions using Genetic Algorithm byTuo Mao, Adriana-Simona Mihaita, Chen Cai: arXiv:1906.05356 [eess.SY] </a:t>
            </a:r>
            <a:r>
              <a:rPr lang="es-ES" sz="1400" dirty="0"/>
              <a:t>https://arxiv.org/ftp/arxiv/papers/1906/1906.05356.pdf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6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200" y="707945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Gracias </a:t>
            </a:r>
            <a:r>
              <a:rPr lang="de-DE" sz="4000" dirty="0" err="1">
                <a:latin typeface="Arial" pitchFamily="34"/>
                <a:cs typeface="Arial" pitchFamily="34"/>
              </a:rPr>
              <a:t>por</a:t>
            </a:r>
            <a:r>
              <a:rPr lang="de-DE" sz="4000" dirty="0">
                <a:latin typeface="Arial" pitchFamily="34"/>
                <a:cs typeface="Arial" pitchFamily="34"/>
              </a:rPr>
              <a:t> </a:t>
            </a:r>
            <a:r>
              <a:rPr lang="de-DE" sz="4000" dirty="0" err="1">
                <a:latin typeface="Arial" pitchFamily="34"/>
                <a:cs typeface="Arial" pitchFamily="34"/>
              </a:rPr>
              <a:t>vuestra</a:t>
            </a:r>
            <a:r>
              <a:rPr lang="de-DE" sz="4000" dirty="0">
                <a:latin typeface="Arial" pitchFamily="34"/>
                <a:cs typeface="Arial" pitchFamily="34"/>
              </a:rPr>
              <a:t> </a:t>
            </a:r>
            <a:r>
              <a:rPr lang="de-DE" sz="4000" dirty="0" err="1">
                <a:latin typeface="Arial" pitchFamily="34"/>
                <a:cs typeface="Arial" pitchFamily="34"/>
              </a:rPr>
              <a:t>atención</a:t>
            </a:r>
            <a:endParaRPr lang="de-DE" sz="4000" dirty="0"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3249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175397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1. Population </a:t>
            </a:r>
            <a:r>
              <a:rPr lang="de-DE" sz="4000" dirty="0" err="1">
                <a:latin typeface="Arial" pitchFamily="34"/>
                <a:cs typeface="Arial" pitchFamily="34"/>
              </a:rPr>
              <a:t>Based</a:t>
            </a:r>
            <a:r>
              <a:rPr lang="de-DE" sz="4000" dirty="0">
                <a:latin typeface="Arial" pitchFamily="34"/>
                <a:cs typeface="Arial" pitchFamily="34"/>
              </a:rPr>
              <a:t> Training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38193" y="1122363"/>
            <a:ext cx="10515600" cy="524538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" sz="2600" dirty="0" err="1">
                <a:latin typeface="Arial" panose="020B0604020202020204" pitchFamily="34" charset="0"/>
                <a:cs typeface="Arial" panose="020B0604020202020204" pitchFamily="34" charset="0"/>
              </a:rPr>
              <a:t>Waymo</a:t>
            </a: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 -&gt; Google </a:t>
            </a:r>
            <a:r>
              <a:rPr lang="es-ES" sz="2600" dirty="0" err="1">
                <a:latin typeface="Arial" panose="020B0604020202020204" pitchFamily="34" charset="0"/>
                <a:cs typeface="Arial" panose="020B0604020202020204" pitchFamily="34" charset="0"/>
              </a:rPr>
              <a:t>self-driving</a:t>
            </a: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 car Project 2016 (Google Inc.)</a:t>
            </a:r>
          </a:p>
          <a:p>
            <a:pPr marL="514350" indent="-5143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draußen, Straße, Auto, Gebäude enthält.&#10;&#10;Automatisch generierte Beschreibung">
            <a:extLst>
              <a:ext uri="{FF2B5EF4-FFF2-40B4-BE49-F238E27FC236}">
                <a16:creationId xmlns:a16="http://schemas.microsoft.com/office/drawing/2014/main" id="{FF3C16E9-DDA8-442F-B971-54C164247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76" y="1779479"/>
            <a:ext cx="7818304" cy="44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9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153363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1. Population </a:t>
            </a:r>
            <a:r>
              <a:rPr lang="de-DE" sz="4000" dirty="0" err="1">
                <a:latin typeface="Arial" pitchFamily="34"/>
                <a:cs typeface="Arial" pitchFamily="34"/>
              </a:rPr>
              <a:t>Based</a:t>
            </a:r>
            <a:r>
              <a:rPr lang="de-DE" sz="4000" dirty="0">
                <a:latin typeface="Arial" pitchFamily="34"/>
                <a:cs typeface="Arial" pitchFamily="34"/>
              </a:rPr>
              <a:t> Training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38193" y="1122363"/>
            <a:ext cx="10515600" cy="5256403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s-ES" sz="2600" dirty="0" err="1">
                <a:latin typeface="Arial" panose="020B0604020202020204" pitchFamily="34" charset="0"/>
                <a:cs typeface="Arial" panose="020B0604020202020204" pitchFamily="34" charset="0"/>
              </a:rPr>
              <a:t>DeepMind</a:t>
            </a: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 -&gt; Deep </a:t>
            </a:r>
            <a:r>
              <a:rPr lang="es-ES" sz="2600" dirty="0" err="1"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 Technologies 2014 (Google Inc.)</a:t>
            </a:r>
          </a:p>
          <a:p>
            <a:pPr marL="514350" indent="-5143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s-E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F8D30F2-6367-4CEE-BB05-6E439DA12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87" y="1795634"/>
            <a:ext cx="7530373" cy="44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7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175396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1. Population </a:t>
            </a:r>
            <a:r>
              <a:rPr lang="de-DE" sz="4000" dirty="0" err="1">
                <a:latin typeface="Arial" pitchFamily="34"/>
                <a:cs typeface="Arial" pitchFamily="34"/>
              </a:rPr>
              <a:t>Based</a:t>
            </a:r>
            <a:r>
              <a:rPr lang="de-DE" sz="4000" dirty="0">
                <a:latin typeface="Arial" pitchFamily="34"/>
                <a:cs typeface="Arial" pitchFamily="34"/>
              </a:rPr>
              <a:t> Training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38193" y="1419818"/>
            <a:ext cx="10515600" cy="460640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600" dirty="0" err="1">
                <a:latin typeface="Arial" panose="020B0604020202020204" pitchFamily="34" charset="0"/>
                <a:cs typeface="Arial" panose="020B0604020202020204" pitchFamily="34" charset="0"/>
              </a:rPr>
              <a:t>Waymo</a:t>
            </a: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 -&gt; Google </a:t>
            </a:r>
            <a:r>
              <a:rPr lang="es-ES" sz="2600" dirty="0" err="1">
                <a:latin typeface="Arial" panose="020B0604020202020204" pitchFamily="34" charset="0"/>
                <a:cs typeface="Arial" panose="020B0604020202020204" pitchFamily="34" charset="0"/>
              </a:rPr>
              <a:t>self-driving</a:t>
            </a: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 car Project 2016 (Google Inc.)</a:t>
            </a: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600" dirty="0" err="1">
                <a:latin typeface="Arial" panose="020B0604020202020204" pitchFamily="34" charset="0"/>
                <a:cs typeface="Arial" panose="020B0604020202020204" pitchFamily="34" charset="0"/>
              </a:rPr>
              <a:t>DeepMind</a:t>
            </a: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 -&gt; Deep </a:t>
            </a:r>
            <a:r>
              <a:rPr lang="es-ES" sz="2600" dirty="0" err="1"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 Technologies 2014 (Google Inc.)</a:t>
            </a: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600" dirty="0" err="1">
                <a:latin typeface="Arial" panose="020B0604020202020204" pitchFamily="34" charset="0"/>
                <a:cs typeface="Arial" panose="020B0604020202020204" pitchFamily="34" charset="0"/>
              </a:rPr>
              <a:t>DeepMind</a:t>
            </a: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 para mejorar los videojuegos</a:t>
            </a: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Waymo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+ DeepMind </a:t>
            </a: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optimización de la conducción autónoma </a:t>
            </a: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PBT se desarrolló en 2017 [https://arxiv.org/pdf/1711.09846.pdf]</a:t>
            </a: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67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219465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1. Population </a:t>
            </a:r>
            <a:r>
              <a:rPr lang="de-DE" sz="4000" dirty="0" err="1">
                <a:latin typeface="Arial" pitchFamily="34"/>
                <a:cs typeface="Arial" pitchFamily="34"/>
              </a:rPr>
              <a:t>Based</a:t>
            </a:r>
            <a:r>
              <a:rPr lang="de-DE" sz="4000" dirty="0">
                <a:latin typeface="Arial" pitchFamily="34"/>
                <a:cs typeface="Arial" pitchFamily="34"/>
              </a:rPr>
              <a:t> Training (PBT)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48467" y="1399765"/>
            <a:ext cx="10515600" cy="50729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  <a:r>
              <a:rPr lang="de-DE" sz="2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técnica</a:t>
            </a:r>
            <a:r>
              <a:rPr lang="de-DE" sz="2600" i="1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de-DE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Entrenamiento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Tuneo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hiperparámetros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(p 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ej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rate)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0F9C8C0-414E-4410-91E7-7D1C3E565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94" y="3445207"/>
            <a:ext cx="7036495" cy="28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25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asw</a:t>
            </a:r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175397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1. Population </a:t>
            </a:r>
            <a:r>
              <a:rPr lang="de-DE" sz="4000" dirty="0" err="1">
                <a:latin typeface="Arial" pitchFamily="34"/>
                <a:cs typeface="Arial" pitchFamily="34"/>
              </a:rPr>
              <a:t>Based</a:t>
            </a:r>
            <a:r>
              <a:rPr lang="de-DE" sz="4000" dirty="0">
                <a:latin typeface="Arial" pitchFamily="34"/>
                <a:cs typeface="Arial" pitchFamily="34"/>
              </a:rPr>
              <a:t> Training (PBT)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48467" y="1399765"/>
            <a:ext cx="10515600" cy="461327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  <a:r>
              <a:rPr lang="de-DE" sz="2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técnica</a:t>
            </a:r>
            <a:r>
              <a:rPr lang="de-DE" sz="2600" i="1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de-DE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ajuste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manual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158CAC6-0943-472F-AA5D-1B8CEF18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58" y="2932032"/>
            <a:ext cx="9034042" cy="17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3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219465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1. Population </a:t>
            </a:r>
            <a:r>
              <a:rPr lang="de-DE" sz="4000" dirty="0" err="1">
                <a:latin typeface="Arial" pitchFamily="34"/>
                <a:cs typeface="Arial" pitchFamily="34"/>
              </a:rPr>
              <a:t>Based</a:t>
            </a:r>
            <a:r>
              <a:rPr lang="de-DE" sz="4000" dirty="0">
                <a:latin typeface="Arial" pitchFamily="34"/>
                <a:cs typeface="Arial" pitchFamily="34"/>
              </a:rPr>
              <a:t> Training (PBT)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38193" y="1399765"/>
            <a:ext cx="10515600" cy="518832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  <a:r>
              <a:rPr lang="de-DE" sz="2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técnica</a:t>
            </a:r>
            <a:r>
              <a:rPr lang="de-DE" sz="2600" i="1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de-DE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Random Search/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Search 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besqueda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aleatoria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C2341FD6-EFCE-4B85-9B75-BBBF1BEB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73" y="2719498"/>
            <a:ext cx="5265948" cy="37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8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236EDE-C46D-4D60-8734-958BA8ABD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4309FF-FD17-49AD-B550-CD19C844008B}"/>
              </a:ext>
            </a:extLst>
          </p:cNvPr>
          <p:cNvSpPr txBox="1">
            <a:spLocks/>
          </p:cNvSpPr>
          <p:nvPr/>
        </p:nvSpPr>
        <p:spPr>
          <a:xfrm>
            <a:off x="838193" y="208448"/>
            <a:ext cx="10515600" cy="72491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latin typeface="Arial" pitchFamily="34"/>
                <a:cs typeface="Arial" pitchFamily="34"/>
              </a:rPr>
              <a:t>1. Population </a:t>
            </a:r>
            <a:r>
              <a:rPr lang="de-DE" sz="4000" dirty="0" err="1">
                <a:latin typeface="Arial" pitchFamily="34"/>
                <a:cs typeface="Arial" pitchFamily="34"/>
              </a:rPr>
              <a:t>Based</a:t>
            </a:r>
            <a:r>
              <a:rPr lang="de-DE" sz="4000" dirty="0">
                <a:latin typeface="Arial" pitchFamily="34"/>
                <a:cs typeface="Arial" pitchFamily="34"/>
              </a:rPr>
              <a:t> Training (PBT)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DCF5C29-9BD9-4092-B725-D651F06CFF99}"/>
              </a:ext>
            </a:extLst>
          </p:cNvPr>
          <p:cNvSpPr txBox="1">
            <a:spLocks/>
          </p:cNvSpPr>
          <p:nvPr/>
        </p:nvSpPr>
        <p:spPr>
          <a:xfrm>
            <a:off x="858741" y="1079094"/>
            <a:ext cx="10515600" cy="569157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  <a:r>
              <a:rPr lang="de-DE" sz="2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técnica</a:t>
            </a:r>
            <a:r>
              <a:rPr lang="de-DE" sz="2600" i="1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de-DE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de-DE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s-ES" sz="2600" dirty="0">
                <a:latin typeface="Arial" panose="020B0604020202020204" pitchFamily="34" charset="0"/>
                <a:cs typeface="Arial" panose="020B0604020202020204" pitchFamily="34" charset="0"/>
              </a:rPr>
              <a:t>híbrido de ambos modelos PBT</a:t>
            </a:r>
          </a:p>
          <a:p>
            <a:pPr marL="457200" indent="-45720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s-E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AD0D57A-6BC3-4FA5-B7AF-B2680DA22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01" y="2391184"/>
            <a:ext cx="7063880" cy="41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36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1057</Words>
  <Application>Microsoft Office PowerPoint</Application>
  <PresentationFormat>Breitbild</PresentationFormat>
  <Paragraphs>103</Paragraphs>
  <Slides>21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CE aplicada al transporte físico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asw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Vadim Budagov</dc:creator>
  <cp:lastModifiedBy>Vadim Budagov</cp:lastModifiedBy>
  <cp:revision>60</cp:revision>
  <dcterms:created xsi:type="dcterms:W3CDTF">2019-12-06T12:05:09Z</dcterms:created>
  <dcterms:modified xsi:type="dcterms:W3CDTF">2019-12-10T11:12:51Z</dcterms:modified>
</cp:coreProperties>
</file>